
<file path=[Content_Types].xml><?xml version="1.0" encoding="utf-8"?>
<Types xmlns="http://schemas.openxmlformats.org/package/2006/content-types">
  <Default Extension="xml" ContentType="application/xml"/>
  <Default Extension="rels" ContentType="application/vnd.openxmlformats-package.relationships+xml"/>
  <Default Extension="jpeg" ContentType="image/jpeg"/>
  <Default Extension="jpg" ContentType="image/jpg"/>
  <Default Extension="svg" ContentType="image/svg+xml"/>
  <Default Extension="png" ContentType="image/png"/>
  <Default Extension="gif" ContentType="image/gif"/>
  <Default Extension="m4v" ContentType="video/mp4"/>
  <Default Extension="mp4" ContentType="video/mp4"/>
  <Default Extension="vml" ContentType="application/vnd.openxmlformats-officedocument.vmlDrawing"/>
  <Default Extension="xlsx" ContentType="application/vnd.openxmlformats-officedocument.spreadsheetml.sheet"/>
  <Override PartName="/ppt/presentation.xml" ContentType="application/vnd.openxmlformats-officedocument.presentationml.presentation.main+xml"/>
  <Override PartName="/ppt/notesMasters/notesMaster1.xml" ContentType="application/vnd.openxmlformats-officedocument.presentationml.notesMaster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Masters/slideMaster2.xml" ContentType="application/vnd.openxmlformats-officedocument.presentationml.slideMaster+xml"/>
  <Override PartName="/ppt/slides/slide2.xml" ContentType="application/vnd.openxmlformats-officedocument.presentationml.slide+xml"/>
  <Override PartName="/ppt/slideMasters/slideMaster3.xml" ContentType="application/vnd.openxmlformats-officedocument.presentationml.slideMaster+xml"/>
  <Override PartName="/ppt/slides/slide3.xml" ContentType="application/vnd.openxmlformats-officedocument.presentationml.slide+xml"/>
  <Override PartName="/ppt/slideMasters/slideMaster4.xml" ContentType="application/vnd.openxmlformats-officedocument.presentationml.slideMaster+xml"/>
  <Override PartName="/ppt/slides/slide4.xml" ContentType="application/vnd.openxmlformats-officedocument.presentationml.slide+xml"/>
  <Override PartName="/ppt/slideMasters/slideMaster5.xml" ContentType="application/vnd.openxmlformats-officedocument.presentationml.slideMaster+xml"/>
  <Override PartName="/ppt/slides/slide5.xml" ContentType="application/vnd.openxmlformats-officedocument.presentationml.slide+xml"/>
  <Override PartName="/ppt/slideMasters/slideMaster6.xml" ContentType="application/vnd.openxmlformats-officedocument.presentationml.slideMaster+xml"/>
  <Override PartName="/ppt/slides/slide6.xml" ContentType="application/vnd.openxmlformats-officedocument.presentationml.slide+xml"/>
  <Override PartName="/ppt/slideMasters/slideMaster7.xml" ContentType="application/vnd.openxmlformats-officedocument.presentationml.slideMaster+xml"/>
  <Override PartName="/ppt/slides/slide7.xml" ContentType="application/vnd.openxmlformats-officedocument.presentationml.slide+xml"/>
  <Override PartName="/ppt/slideMasters/slideMaster8.xml" ContentType="application/vnd.openxmlformats-officedocument.presentationml.slideMaster+xml"/>
  <Override PartName="/ppt/slides/slide8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
		<Relationship Id="rId1" Type="http://schemas.openxmlformats.org/officeDocument/2006/relationships/extended-properties" Target="docProps/app.xml"/>
		<Relationship Id="rId2" Type="http://schemas.openxmlformats.org/package/2006/relationships/metadata/core-properties" Target="docProps/core.xml"/>
		<Relationship Id="rId3" Type="http://schemas.openxmlformats.org/officeDocument/2006/relationships/officeDocument" Target="ppt/presentation.xml"/>
		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48" r:id="rId1"/>
  </p:sldMasterIdLst>
  <p:sldIdLst>
    <p:sldId id="256" r:id="rId2"/>
    <p:sldId id="257" r:id="rId3"/>
    <p:sldId id="258" r:id="rId4"/>
    <p:sldId id="259" r:id="rId5"/>
    <p:sldId id="260" r:id="rId6"/>
    <p:sldId id="261" r:id="rId7"/>
    <p:sldId id="262" r:id="rId8"/>
    <p:sldId id="263" r:id="rId9"/>
  </p:sldIdLst>
  <p:notesMasterIdLst>
    <p:notesMasterId r:id="rId10"/>
  </p:notesMasterIdLst>
  <p:sldSz cx="12192000" cy="6858000"/>
  <p:notesSz cx="6858000" cy="12192000"/>
  <p:defaultTextStyle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/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5611"/>
    <p:restoredTop sz="94610"/>
  </p:normalViewPr>
  <p:slideViewPr>
    <p:cSldViewPr snapToGrid="0" snapToObjects="1">
      <p:cViewPr varScale="1">
        <p:scale>
          <a:sx n="136" d="100"/>
          <a:sy n="136" d="100"/>
        </p:scale>
        <p:origin x="216" y="312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1" Type="http://schemas.openxmlformats.org/officeDocument/2006/relationships/slideMaster" Target="slideMasters/slideMaster1.xml"/><Relationship Id="rId2" Type="http://schemas.openxmlformats.org/officeDocument/2006/relationships/slide" Target="slides/slide1.xml"/><Relationship Id="rId3" Type="http://schemas.openxmlformats.org/officeDocument/2006/relationships/slide" Target="slides/slide2.xml"/><Relationship Id="rId4" Type="http://schemas.openxmlformats.org/officeDocument/2006/relationships/slide" Target="slides/slide3.xml"/><Relationship Id="rId5" Type="http://schemas.openxmlformats.org/officeDocument/2006/relationships/slide" Target="slides/slide4.xml"/><Relationship Id="rId6" Type="http://schemas.openxmlformats.org/officeDocument/2006/relationships/slide" Target="slides/slide5.xml"/><Relationship Id="rId7" Type="http://schemas.openxmlformats.org/officeDocument/2006/relationships/slide" Target="slides/slide6.xml"/><Relationship Id="rId8" Type="http://schemas.openxmlformats.org/officeDocument/2006/relationships/slide" Target="slides/slide7.xml"/><Relationship Id="rId9" Type="http://schemas.openxmlformats.org/officeDocument/2006/relationships/slide" Target="slides/slide8.xml"/><Relationship Id="rId10" Type="http://schemas.openxmlformats.org/officeDocument/2006/relationships/notesMaster" Target="notesMasters/notesMaster1.xml"/><Relationship Id="rId11" Type="http://schemas.openxmlformats.org/officeDocument/2006/relationships/presProps" Target="presProps.xml"/><Relationship Id="rId12" Type="http://schemas.openxmlformats.org/officeDocument/2006/relationships/viewProps" Target="viewProps.xml"/><Relationship Id="rId13" Type="http://schemas.openxmlformats.org/officeDocument/2006/relationships/theme" Target="theme/theme1.xml"/><Relationship Id="rId14" Type="http://schemas.openxmlformats.org/officeDocument/2006/relationships/tableStyles" Target="tableStyles.xml"/></Relationships>
</file>

<file path=ppt/notesMasters/_rels/notesMaster1.xml.rels><?xml version="1.0" encoding="UTF-8" standalone="yes"?>
<Relationships xmlns="http://schemas.openxmlformats.org/package/2006/relationships">
		<Relationship Id="rId1" Type="http://schemas.openxmlformats.org/officeDocument/2006/relationships/theme" Target="../theme/theme1.xml"/>
		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5282F153-3F37-0F45-9E97-73ACFA13230C}" type="datetimeFigureOut">
              <a:rPr lang="en-US"/>
              <a:t>7/23/19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CE5E9CC1-C706-0F49-92D6-E571CC5EEA8F}" type="slidenum">
              <a:rPr lang="en-US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.xml"/>
		</Relationships>
</file>

<file path=ppt/notesSlides/_rels/notesSlide2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2.xml"/>
		</Relationships>
</file>

<file path=ppt/notesSlides/_rels/notesSlide3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3.xml"/>
		</Relationships>
</file>

<file path=ppt/notesSlides/_rels/notesSlide4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4.xml"/>
		</Relationships>
</file>

<file path=ppt/notesSlides/_rels/notesSlide5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5.xml"/>
		</Relationships>
</file>

<file path=ppt/notesSlides/_rels/notesSlide6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6.xml"/>
		</Relationships>
</file>

<file path=ppt/notesSlides/_rels/notesSlide7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7.xml"/>
		</Relationships>
</file>

<file path=ppt/notesSlides/_rels/notesSlide8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8.xml"/>
		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DEFAULT"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</p:sldLayoutIdLst>
  <p:hf sldNum="0" hdr="0" ftr="0" dt="0"/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2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3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4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5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6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7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8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">
    <p:bg>
      <p:bgPr>
        <a:solidFill>
          <a:srgbClr val="F3EEE4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640080" y="502920"/>
            <a:ext cx="7315200" cy="29260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200" spc="200" kern="0" dirty="0">
                <a:solidFill>
                  <a:srgbClr val="0F766E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FLORIDADAMP  ·  REED LANG  ·  HUMIDITY</a:t>
            </a:r>
            <a:endParaRPr lang="en-US" sz="1200" dirty="0"/>
          </a:p>
        </p:txBody>
      </p:sp>
      <p:sp>
        <p:nvSpPr>
          <p:cNvPr id="3" name="Text 1"/>
          <p:cNvSpPr/>
          <p:nvPr/>
        </p:nvSpPr>
        <p:spPr>
          <a:xfrm>
            <a:off x="640080" y="1554480"/>
            <a:ext cx="10972800" cy="219456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4000" dirty="0">
                <a:solidFill>
                  <a:srgbClr val="102226"/>
                </a:solidFill>
                <a:latin typeface="Georgia" pitchFamily="34" charset="0"/>
                <a:ea typeface="Georgia" pitchFamily="34" charset="-122"/>
                <a:cs typeface="Georgia" pitchFamily="34" charset="-120"/>
              </a:rPr>
              <a:t>Right-size the AC.</a:t>
            </a:r>
            <a:endParaRPr lang="en-US" sz="4000" dirty="0"/>
          </a:p>
          <a:p>
            <a:pPr indent="0" marL="0">
              <a:buNone/>
            </a:pPr>
            <a:r>
              <a:rPr lang="en-US" sz="4000" dirty="0">
                <a:solidFill>
                  <a:srgbClr val="102226"/>
                </a:solidFill>
                <a:latin typeface="Georgia" pitchFamily="34" charset="0"/>
                <a:ea typeface="Georgia" pitchFamily="34" charset="-122"/>
                <a:cs typeface="Georgia" pitchFamily="34" charset="-120"/>
              </a:rPr>
              <a:t>Let it wring the air.</a:t>
            </a:r>
            <a:endParaRPr lang="en-US" sz="4000" dirty="0"/>
          </a:p>
        </p:txBody>
      </p:sp>
      <p:sp>
        <p:nvSpPr>
          <p:cNvPr id="4" name="Text 2"/>
          <p:cNvSpPr/>
          <p:nvPr/>
        </p:nvSpPr>
        <p:spPr>
          <a:xfrm>
            <a:off x="640080" y="4023360"/>
            <a:ext cx="9144000" cy="914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800" dirty="0">
                <a:solidFill>
                  <a:srgbClr val="5C6B6F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Florida humidity is a time problem. An oversized unit hits setpoint before the coil pulls water out of the air.</a:t>
            </a:r>
            <a:endParaRPr lang="en-US" sz="1800" dirty="0"/>
          </a:p>
        </p:txBody>
      </p:sp>
      <p:sp>
        <p:nvSpPr>
          <p:cNvPr id="5" name="Shape 3"/>
          <p:cNvSpPr/>
          <p:nvPr/>
        </p:nvSpPr>
        <p:spPr>
          <a:xfrm>
            <a:off x="640080" y="5212080"/>
            <a:ext cx="320040" cy="320040"/>
          </a:xfrm>
          <a:prstGeom prst="rect">
            <a:avLst/>
          </a:prstGeom>
          <a:solidFill>
            <a:srgbClr val="0F766E"/>
          </a:solidFill>
          <a:ln/>
        </p:spPr>
      </p:sp>
      <p:sp>
        <p:nvSpPr>
          <p:cNvPr id="6" name="Text 4"/>
          <p:cNvSpPr/>
          <p:nvPr/>
        </p:nvSpPr>
        <p:spPr>
          <a:xfrm>
            <a:off x="1097280" y="5193792"/>
            <a:ext cx="10058400" cy="36576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600" dirty="0">
                <a:solidFill>
                  <a:srgbClr val="102226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Measure first. Size for Florida relative humidity (RH). Drain continuously.</a:t>
            </a:r>
            <a:endParaRPr lang="en-US" sz="1600" dirty="0"/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">
    <p:bg>
      <p:bgPr>
        <a:solidFill>
          <a:srgbClr val="F3EEE4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548640" y="292608"/>
            <a:ext cx="7315200" cy="25603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100" spc="200" kern="0" dirty="0">
                <a:solidFill>
                  <a:srgbClr val="5C6B6F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01  —  THE TRICK</a:t>
            </a:r>
            <a:endParaRPr lang="en-US" sz="1100" dirty="0"/>
          </a:p>
        </p:txBody>
      </p:sp>
      <p:sp>
        <p:nvSpPr>
          <p:cNvPr id="3" name="Text 1"/>
          <p:cNvSpPr/>
          <p:nvPr/>
        </p:nvSpPr>
        <p:spPr>
          <a:xfrm>
            <a:off x="548640" y="6446520"/>
            <a:ext cx="2011680" cy="219456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100" dirty="0">
                <a:solidFill>
                  <a:srgbClr val="5C6B6F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02 / 08</a:t>
            </a:r>
            <a:endParaRPr lang="en-US" sz="1100" dirty="0"/>
          </a:p>
        </p:txBody>
      </p:sp>
      <p:sp>
        <p:nvSpPr>
          <p:cNvPr id="4" name="Text 2"/>
          <p:cNvSpPr/>
          <p:nvPr/>
        </p:nvSpPr>
        <p:spPr>
          <a:xfrm>
            <a:off x="7436815" y="6446520"/>
            <a:ext cx="4114800" cy="219456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buNone/>
            </a:pPr>
            <a:r>
              <a:rPr lang="en-US" sz="1100" dirty="0">
                <a:solidFill>
                  <a:srgbClr val="5C6B6F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COOL IS NOT DRY</a:t>
            </a:r>
            <a:endParaRPr lang="en-US" sz="1100" dirty="0"/>
          </a:p>
        </p:txBody>
      </p:sp>
      <p:sp>
        <p:nvSpPr>
          <p:cNvPr id="5" name="Text 3"/>
          <p:cNvSpPr/>
          <p:nvPr/>
        </p:nvSpPr>
        <p:spPr>
          <a:xfrm>
            <a:off x="548640" y="777240"/>
            <a:ext cx="10972800" cy="64008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3200" dirty="0">
                <a:solidFill>
                  <a:srgbClr val="102226"/>
                </a:solidFill>
                <a:latin typeface="Georgia" pitchFamily="34" charset="0"/>
                <a:ea typeface="Georgia" pitchFamily="34" charset="-122"/>
                <a:cs typeface="Georgia" pitchFamily="34" charset="-120"/>
              </a:rPr>
              <a:t>68°F can still feel like a swamp.</a:t>
            </a:r>
            <a:endParaRPr lang="en-US" sz="3200" dirty="0"/>
          </a:p>
        </p:txBody>
      </p:sp>
      <p:sp>
        <p:nvSpPr>
          <p:cNvPr id="6" name="Shape 4"/>
          <p:cNvSpPr/>
          <p:nvPr/>
        </p:nvSpPr>
        <p:spPr>
          <a:xfrm>
            <a:off x="548640" y="1691640"/>
            <a:ext cx="5303520" cy="4114800"/>
          </a:xfrm>
          <a:prstGeom prst="rect">
            <a:avLst/>
          </a:prstGeom>
          <a:solidFill>
            <a:srgbClr val="FFFDF8"/>
          </a:solidFill>
          <a:ln/>
          <a:effectLst>
            <a:outerShdw sx="100000" sy="100000" kx="0" ky="0" algn="bl" rotWithShape="0" blurRad="101600" dist="25400" dir="8100000">
              <a:srgbClr val="102226">
                <a:alpha val="10000"/>
              </a:srgbClr>
            </a:outerShdw>
          </a:effectLst>
        </p:spPr>
      </p:sp>
      <p:sp>
        <p:nvSpPr>
          <p:cNvPr id="7" name="Shape 5"/>
          <p:cNvSpPr/>
          <p:nvPr/>
        </p:nvSpPr>
        <p:spPr>
          <a:xfrm>
            <a:off x="6309360" y="1691640"/>
            <a:ext cx="5303520" cy="4114800"/>
          </a:xfrm>
          <a:prstGeom prst="rect">
            <a:avLst/>
          </a:prstGeom>
          <a:solidFill>
            <a:srgbClr val="FFFDF8"/>
          </a:solidFill>
          <a:ln/>
          <a:effectLst>
            <a:outerShdw sx="100000" sy="100000" kx="0" ky="0" algn="bl" rotWithShape="0" blurRad="101600" dist="25400" dir="8100000">
              <a:srgbClr val="102226">
                <a:alpha val="10000"/>
              </a:srgbClr>
            </a:outerShdw>
          </a:effectLst>
        </p:spPr>
      </p:sp>
      <p:sp>
        <p:nvSpPr>
          <p:cNvPr id="8" name="Shape 6"/>
          <p:cNvSpPr/>
          <p:nvPr/>
        </p:nvSpPr>
        <p:spPr>
          <a:xfrm>
            <a:off x="548640" y="1691640"/>
            <a:ext cx="128016" cy="4114800"/>
          </a:xfrm>
          <a:prstGeom prst="rect">
            <a:avLst/>
          </a:prstGeom>
          <a:solidFill>
            <a:srgbClr val="B45309"/>
          </a:solidFill>
          <a:ln/>
        </p:spPr>
      </p:sp>
      <p:sp>
        <p:nvSpPr>
          <p:cNvPr id="9" name="Shape 7"/>
          <p:cNvSpPr/>
          <p:nvPr/>
        </p:nvSpPr>
        <p:spPr>
          <a:xfrm>
            <a:off x="6309360" y="1691640"/>
            <a:ext cx="128016" cy="4114800"/>
          </a:xfrm>
          <a:prstGeom prst="rect">
            <a:avLst/>
          </a:prstGeom>
          <a:solidFill>
            <a:srgbClr val="0F766E"/>
          </a:solidFill>
          <a:ln/>
        </p:spPr>
      </p:sp>
      <p:sp>
        <p:nvSpPr>
          <p:cNvPr id="10" name="Text 8"/>
          <p:cNvSpPr/>
          <p:nvPr/>
        </p:nvSpPr>
        <p:spPr>
          <a:xfrm>
            <a:off x="914400" y="1920240"/>
            <a:ext cx="4572000" cy="36576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400" dirty="0">
                <a:solidFill>
                  <a:srgbClr val="B45309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Temperature</a:t>
            </a:r>
            <a:endParaRPr lang="en-US" sz="1400" dirty="0"/>
          </a:p>
        </p:txBody>
      </p:sp>
      <p:sp>
        <p:nvSpPr>
          <p:cNvPr id="11" name="Text 9"/>
          <p:cNvSpPr/>
          <p:nvPr/>
        </p:nvSpPr>
        <p:spPr>
          <a:xfrm>
            <a:off x="914400" y="2331720"/>
            <a:ext cx="4572000" cy="64008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2400" dirty="0">
                <a:solidFill>
                  <a:srgbClr val="102226"/>
                </a:solidFill>
                <a:latin typeface="Georgia" pitchFamily="34" charset="0"/>
                <a:ea typeface="Georgia" pitchFamily="34" charset="-122"/>
                <a:cs typeface="Georgia" pitchFamily="34" charset="-120"/>
              </a:rPr>
              <a:t>The thermostat won.</a:t>
            </a:r>
            <a:endParaRPr lang="en-US" sz="2400" dirty="0"/>
          </a:p>
        </p:txBody>
      </p:sp>
      <p:sp>
        <p:nvSpPr>
          <p:cNvPr id="12" name="Text 10"/>
          <p:cNvSpPr/>
          <p:nvPr/>
        </p:nvSpPr>
        <p:spPr>
          <a:xfrm>
            <a:off x="914400" y="3108960"/>
            <a:ext cx="4572000" cy="201168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600" dirty="0">
                <a:solidFill>
                  <a:srgbClr val="5C6B6F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An oversized unit dumps enough cold air to satisfy the setpoint in a few minutes. The room is cold. Nobody wants the sofa.</a:t>
            </a:r>
            <a:endParaRPr lang="en-US" sz="1600" dirty="0"/>
          </a:p>
        </p:txBody>
      </p:sp>
      <p:sp>
        <p:nvSpPr>
          <p:cNvPr id="13" name="Text 11"/>
          <p:cNvSpPr/>
          <p:nvPr/>
        </p:nvSpPr>
        <p:spPr>
          <a:xfrm>
            <a:off x="6675120" y="1920240"/>
            <a:ext cx="4572000" cy="36576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400" dirty="0">
                <a:solidFill>
                  <a:srgbClr val="0F766E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Moisture</a:t>
            </a:r>
            <a:endParaRPr lang="en-US" sz="1400" dirty="0"/>
          </a:p>
        </p:txBody>
      </p:sp>
      <p:sp>
        <p:nvSpPr>
          <p:cNvPr id="14" name="Text 12"/>
          <p:cNvSpPr/>
          <p:nvPr/>
        </p:nvSpPr>
        <p:spPr>
          <a:xfrm>
            <a:off x="6675120" y="2331720"/>
            <a:ext cx="4572000" cy="64008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2400" dirty="0">
                <a:solidFill>
                  <a:srgbClr val="102226"/>
                </a:solidFill>
                <a:latin typeface="Georgia" pitchFamily="34" charset="0"/>
                <a:ea typeface="Georgia" pitchFamily="34" charset="-122"/>
                <a:cs typeface="Georgia" pitchFamily="34" charset="-120"/>
              </a:rPr>
              <a:t>The coil lost.</a:t>
            </a:r>
            <a:endParaRPr lang="en-US" sz="2400" dirty="0"/>
          </a:p>
        </p:txBody>
      </p:sp>
      <p:sp>
        <p:nvSpPr>
          <p:cNvPr id="15" name="Text 13"/>
          <p:cNvSpPr/>
          <p:nvPr/>
        </p:nvSpPr>
        <p:spPr>
          <a:xfrm>
            <a:off x="6675120" y="3108960"/>
            <a:ext cx="4572000" cy="201168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600" dirty="0">
                <a:solidFill>
                  <a:srgbClr val="5C6B6F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Water condenses only while the coil stays cold and wet. Short cycles leave the grains in the room. That is 60%+ relative humidity (RH) at a “comfortable” setpoint.</a:t>
            </a:r>
            <a:endParaRPr lang="en-US" sz="1600" dirty="0"/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3">
    <p:bg>
      <p:bgPr>
        <a:solidFill>
          <a:srgbClr val="F3EEE4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548640" y="292608"/>
            <a:ext cx="7315200" cy="25603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100" spc="200" kern="0" dirty="0">
                <a:solidFill>
                  <a:srgbClr val="5C6B6F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02  —  TWO LOADS</a:t>
            </a:r>
            <a:endParaRPr lang="en-US" sz="1100" dirty="0"/>
          </a:p>
        </p:txBody>
      </p:sp>
      <p:sp>
        <p:nvSpPr>
          <p:cNvPr id="3" name="Text 1"/>
          <p:cNvSpPr/>
          <p:nvPr/>
        </p:nvSpPr>
        <p:spPr>
          <a:xfrm>
            <a:off x="548640" y="6446520"/>
            <a:ext cx="2011680" cy="219456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100" dirty="0">
                <a:solidFill>
                  <a:srgbClr val="5C6B6F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03 / 08</a:t>
            </a:r>
            <a:endParaRPr lang="en-US" sz="1100" dirty="0"/>
          </a:p>
        </p:txBody>
      </p:sp>
      <p:sp>
        <p:nvSpPr>
          <p:cNvPr id="4" name="Text 2"/>
          <p:cNvSpPr/>
          <p:nvPr/>
        </p:nvSpPr>
        <p:spPr>
          <a:xfrm>
            <a:off x="7436815" y="6446520"/>
            <a:ext cx="4114800" cy="219456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buNone/>
            </a:pPr>
            <a:r>
              <a:rPr lang="en-US" sz="1100" dirty="0">
                <a:solidFill>
                  <a:srgbClr val="5C6B6F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SENSIBLE VS LATENT</a:t>
            </a:r>
            <a:endParaRPr lang="en-US" sz="1100" dirty="0"/>
          </a:p>
        </p:txBody>
      </p:sp>
      <p:sp>
        <p:nvSpPr>
          <p:cNvPr id="5" name="Text 3"/>
          <p:cNvSpPr/>
          <p:nvPr/>
        </p:nvSpPr>
        <p:spPr>
          <a:xfrm>
            <a:off x="548640" y="777240"/>
            <a:ext cx="10972800" cy="59436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3200" dirty="0">
                <a:solidFill>
                  <a:srgbClr val="102226"/>
                </a:solidFill>
                <a:latin typeface="Georgia" pitchFamily="34" charset="0"/>
                <a:ea typeface="Georgia" pitchFamily="34" charset="-122"/>
                <a:cs typeface="Georgia" pitchFamily="34" charset="-120"/>
              </a:rPr>
              <a:t>The same machine does two jobs.</a:t>
            </a:r>
            <a:endParaRPr lang="en-US" sz="3200" dirty="0"/>
          </a:p>
        </p:txBody>
      </p:sp>
      <p:sp>
        <p:nvSpPr>
          <p:cNvPr id="6" name="Text 4"/>
          <p:cNvSpPr/>
          <p:nvPr/>
        </p:nvSpPr>
        <p:spPr>
          <a:xfrm>
            <a:off x="548640" y="1645920"/>
            <a:ext cx="10972800" cy="3200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600" dirty="0">
                <a:solidFill>
                  <a:srgbClr val="102226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Sensible  —  temperature</a:t>
            </a:r>
            <a:endParaRPr lang="en-US" sz="1600" dirty="0"/>
          </a:p>
        </p:txBody>
      </p:sp>
      <p:sp>
        <p:nvSpPr>
          <p:cNvPr id="7" name="Shape 5"/>
          <p:cNvSpPr/>
          <p:nvPr/>
        </p:nvSpPr>
        <p:spPr>
          <a:xfrm>
            <a:off x="548640" y="2011680"/>
            <a:ext cx="11064240" cy="640080"/>
          </a:xfrm>
          <a:prstGeom prst="rect">
            <a:avLst/>
          </a:prstGeom>
          <a:solidFill>
            <a:srgbClr val="E4DDD0"/>
          </a:solidFill>
          <a:ln/>
        </p:spPr>
      </p:sp>
      <p:sp>
        <p:nvSpPr>
          <p:cNvPr id="8" name="Shape 6"/>
          <p:cNvSpPr/>
          <p:nvPr/>
        </p:nvSpPr>
        <p:spPr>
          <a:xfrm>
            <a:off x="548640" y="2011680"/>
            <a:ext cx="7772400" cy="640080"/>
          </a:xfrm>
          <a:prstGeom prst="rect">
            <a:avLst/>
          </a:prstGeom>
          <a:solidFill>
            <a:srgbClr val="B45309"/>
          </a:solidFill>
          <a:ln/>
        </p:spPr>
      </p:sp>
      <p:sp>
        <p:nvSpPr>
          <p:cNvPr id="9" name="Text 7"/>
          <p:cNvSpPr/>
          <p:nvPr/>
        </p:nvSpPr>
        <p:spPr>
          <a:xfrm>
            <a:off x="731520" y="2121408"/>
            <a:ext cx="7315200" cy="41148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600" dirty="0">
                <a:solidFill>
                  <a:srgbClr val="FFF8F0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Most of a short cycle is spent dropping °F</a:t>
            </a:r>
            <a:endParaRPr lang="en-US" sz="1600" dirty="0"/>
          </a:p>
        </p:txBody>
      </p:sp>
      <p:sp>
        <p:nvSpPr>
          <p:cNvPr id="10" name="Text 8"/>
          <p:cNvSpPr/>
          <p:nvPr/>
        </p:nvSpPr>
        <p:spPr>
          <a:xfrm>
            <a:off x="548640" y="2926080"/>
            <a:ext cx="10972800" cy="3200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600" dirty="0">
                <a:solidFill>
                  <a:srgbClr val="102226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Latent  —  moisture</a:t>
            </a:r>
            <a:endParaRPr lang="en-US" sz="1600" dirty="0"/>
          </a:p>
        </p:txBody>
      </p:sp>
      <p:sp>
        <p:nvSpPr>
          <p:cNvPr id="11" name="Shape 9"/>
          <p:cNvSpPr/>
          <p:nvPr/>
        </p:nvSpPr>
        <p:spPr>
          <a:xfrm>
            <a:off x="548640" y="3291840"/>
            <a:ext cx="11064240" cy="640080"/>
          </a:xfrm>
          <a:prstGeom prst="rect">
            <a:avLst/>
          </a:prstGeom>
          <a:solidFill>
            <a:srgbClr val="E4DDD0"/>
          </a:solidFill>
          <a:ln/>
        </p:spPr>
      </p:sp>
      <p:sp>
        <p:nvSpPr>
          <p:cNvPr id="12" name="Shape 10"/>
          <p:cNvSpPr/>
          <p:nvPr/>
        </p:nvSpPr>
        <p:spPr>
          <a:xfrm>
            <a:off x="548640" y="3291840"/>
            <a:ext cx="3840480" cy="640080"/>
          </a:xfrm>
          <a:prstGeom prst="rect">
            <a:avLst/>
          </a:prstGeom>
          <a:solidFill>
            <a:srgbClr val="0F766E"/>
          </a:solidFill>
          <a:ln/>
        </p:spPr>
      </p:sp>
      <p:sp>
        <p:nvSpPr>
          <p:cNvPr id="13" name="Text 11"/>
          <p:cNvSpPr/>
          <p:nvPr/>
        </p:nvSpPr>
        <p:spPr>
          <a:xfrm>
            <a:off x="731520" y="3401568"/>
            <a:ext cx="3474720" cy="41148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600" dirty="0">
                <a:solidFill>
                  <a:srgbClr val="FFFDF8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Needs time on the coil</a:t>
            </a:r>
            <a:endParaRPr lang="en-US" sz="1600" dirty="0"/>
          </a:p>
        </p:txBody>
      </p:sp>
      <p:sp>
        <p:nvSpPr>
          <p:cNvPr id="14" name="Text 12"/>
          <p:cNvSpPr/>
          <p:nvPr/>
        </p:nvSpPr>
        <p:spPr>
          <a:xfrm>
            <a:off x="548640" y="4206240"/>
            <a:ext cx="10972800" cy="14630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700" dirty="0">
                <a:solidFill>
                  <a:srgbClr val="5C6B6F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Florida latent load is a big slice of the job — often a quarter to a third of the cooling load. Square-foot rules of thumb from drier climates skip that. The coil has to run long enough for water to bead, drip, and leave through the drain.</a:t>
            </a:r>
            <a:endParaRPr lang="en-US" sz="1700" dirty="0"/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4">
    <p:bg>
      <p:bgPr>
        <a:solidFill>
          <a:srgbClr val="F3EEE4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548640" y="292608"/>
            <a:ext cx="7315200" cy="25603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100" spc="200" kern="0" dirty="0">
                <a:solidFill>
                  <a:srgbClr val="5C6B6F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03  —  RUNTIME</a:t>
            </a:r>
            <a:endParaRPr lang="en-US" sz="1100" dirty="0"/>
          </a:p>
        </p:txBody>
      </p:sp>
      <p:sp>
        <p:nvSpPr>
          <p:cNvPr id="3" name="Text 1"/>
          <p:cNvSpPr/>
          <p:nvPr/>
        </p:nvSpPr>
        <p:spPr>
          <a:xfrm>
            <a:off x="548640" y="6446520"/>
            <a:ext cx="2011680" cy="219456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100" dirty="0">
                <a:solidFill>
                  <a:srgbClr val="5C6B6F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04 / 08</a:t>
            </a:r>
            <a:endParaRPr lang="en-US" sz="1100" dirty="0"/>
          </a:p>
        </p:txBody>
      </p:sp>
      <p:sp>
        <p:nvSpPr>
          <p:cNvPr id="4" name="Text 2"/>
          <p:cNvSpPr/>
          <p:nvPr/>
        </p:nvSpPr>
        <p:spPr>
          <a:xfrm>
            <a:off x="7436815" y="6446520"/>
            <a:ext cx="4114800" cy="219456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buNone/>
            </a:pPr>
            <a:r>
              <a:rPr lang="en-US" sz="1100" dirty="0">
                <a:solidFill>
                  <a:srgbClr val="5C6B6F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SHORT CYCLE</a:t>
            </a:r>
            <a:endParaRPr lang="en-US" sz="1100" dirty="0"/>
          </a:p>
        </p:txBody>
      </p:sp>
      <p:sp>
        <p:nvSpPr>
          <p:cNvPr id="5" name="Text 3"/>
          <p:cNvSpPr/>
          <p:nvPr/>
        </p:nvSpPr>
        <p:spPr>
          <a:xfrm>
            <a:off x="548640" y="777240"/>
            <a:ext cx="10972800" cy="5486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3200" dirty="0">
                <a:solidFill>
                  <a:srgbClr val="102226"/>
                </a:solidFill>
                <a:latin typeface="Georgia" pitchFamily="34" charset="0"/>
                <a:ea typeface="Georgia" pitchFamily="34" charset="-122"/>
                <a:cs typeface="Georgia" pitchFamily="34" charset="-120"/>
              </a:rPr>
              <a:t>Bigger is not drier.</a:t>
            </a:r>
            <a:endParaRPr lang="en-US" sz="3200" dirty="0"/>
          </a:p>
        </p:txBody>
      </p:sp>
      <p:sp>
        <p:nvSpPr>
          <p:cNvPr id="6" name="Shape 4"/>
          <p:cNvSpPr/>
          <p:nvPr/>
        </p:nvSpPr>
        <p:spPr>
          <a:xfrm>
            <a:off x="548640" y="1554480"/>
            <a:ext cx="5394960" cy="4297680"/>
          </a:xfrm>
          <a:prstGeom prst="rect">
            <a:avLst/>
          </a:prstGeom>
          <a:solidFill>
            <a:srgbClr val="FFFDF8"/>
          </a:solidFill>
          <a:ln/>
          <a:effectLst>
            <a:outerShdw sx="100000" sy="100000" kx="0" ky="0" algn="bl" rotWithShape="0" blurRad="101600" dist="25400" dir="8100000">
              <a:srgbClr val="102226">
                <a:alpha val="10000"/>
              </a:srgbClr>
            </a:outerShdw>
          </a:effectLst>
        </p:spPr>
      </p:sp>
      <p:sp>
        <p:nvSpPr>
          <p:cNvPr id="7" name="Shape 5"/>
          <p:cNvSpPr/>
          <p:nvPr/>
        </p:nvSpPr>
        <p:spPr>
          <a:xfrm>
            <a:off x="6263640" y="1554480"/>
            <a:ext cx="5394960" cy="4297680"/>
          </a:xfrm>
          <a:prstGeom prst="rect">
            <a:avLst/>
          </a:prstGeom>
          <a:solidFill>
            <a:srgbClr val="FFFDF8"/>
          </a:solidFill>
          <a:ln/>
          <a:effectLst>
            <a:outerShdw sx="100000" sy="100000" kx="0" ky="0" algn="bl" rotWithShape="0" blurRad="101600" dist="25400" dir="8100000">
              <a:srgbClr val="102226">
                <a:alpha val="10000"/>
              </a:srgbClr>
            </a:outerShdw>
          </a:effectLst>
        </p:spPr>
      </p:sp>
      <p:sp>
        <p:nvSpPr>
          <p:cNvPr id="8" name="Text 6"/>
          <p:cNvSpPr/>
          <p:nvPr/>
        </p:nvSpPr>
        <p:spPr>
          <a:xfrm>
            <a:off x="822960" y="1783080"/>
            <a:ext cx="4846320" cy="36576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400" dirty="0">
                <a:solidFill>
                  <a:srgbClr val="B45309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Oversized</a:t>
            </a:r>
            <a:endParaRPr lang="en-US" sz="1400" dirty="0"/>
          </a:p>
        </p:txBody>
      </p:sp>
      <p:sp>
        <p:nvSpPr>
          <p:cNvPr id="9" name="Text 7"/>
          <p:cNvSpPr/>
          <p:nvPr/>
        </p:nvSpPr>
        <p:spPr>
          <a:xfrm>
            <a:off x="822960" y="2194560"/>
            <a:ext cx="4846320" cy="64008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2800" dirty="0">
                <a:solidFill>
                  <a:srgbClr val="102226"/>
                </a:solidFill>
                <a:latin typeface="Georgia" pitchFamily="34" charset="0"/>
                <a:ea typeface="Georgia" pitchFamily="34" charset="-122"/>
                <a:cs typeface="Georgia" pitchFamily="34" charset="-120"/>
              </a:rPr>
              <a:t>5–8 minutes</a:t>
            </a:r>
            <a:endParaRPr lang="en-US" sz="2800" dirty="0"/>
          </a:p>
        </p:txBody>
      </p:sp>
      <p:sp>
        <p:nvSpPr>
          <p:cNvPr id="10" name="Shape 8"/>
          <p:cNvSpPr/>
          <p:nvPr/>
        </p:nvSpPr>
        <p:spPr>
          <a:xfrm>
            <a:off x="822960" y="2971800"/>
            <a:ext cx="1828800" cy="411480"/>
          </a:xfrm>
          <a:prstGeom prst="rect">
            <a:avLst/>
          </a:prstGeom>
          <a:solidFill>
            <a:srgbClr val="B45309"/>
          </a:solidFill>
          <a:ln/>
        </p:spPr>
      </p:sp>
      <p:sp>
        <p:nvSpPr>
          <p:cNvPr id="11" name="Shape 9"/>
          <p:cNvSpPr/>
          <p:nvPr/>
        </p:nvSpPr>
        <p:spPr>
          <a:xfrm>
            <a:off x="2788920" y="2971800"/>
            <a:ext cx="2880360" cy="411480"/>
          </a:xfrm>
          <a:prstGeom prst="rect">
            <a:avLst/>
          </a:prstGeom>
          <a:solidFill>
            <a:srgbClr val="E4DDD0"/>
          </a:solidFill>
          <a:ln/>
        </p:spPr>
      </p:sp>
      <p:sp>
        <p:nvSpPr>
          <p:cNvPr id="12" name="Text 10"/>
          <p:cNvSpPr/>
          <p:nvPr/>
        </p:nvSpPr>
        <p:spPr>
          <a:xfrm>
            <a:off x="822960" y="3611880"/>
            <a:ext cx="4754880" cy="16459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600" dirty="0">
                <a:solidFill>
                  <a:srgbClr val="5C6B6F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Off before the coil is a wet sponge. Thermostat happy. Hygrometer not.</a:t>
            </a:r>
            <a:endParaRPr lang="en-US" sz="1600" dirty="0"/>
          </a:p>
        </p:txBody>
      </p:sp>
      <p:sp>
        <p:nvSpPr>
          <p:cNvPr id="13" name="Text 11"/>
          <p:cNvSpPr/>
          <p:nvPr/>
        </p:nvSpPr>
        <p:spPr>
          <a:xfrm>
            <a:off x="6537960" y="1783080"/>
            <a:ext cx="4846320" cy="36576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400" dirty="0">
                <a:solidFill>
                  <a:srgbClr val="0F766E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Right-sized</a:t>
            </a:r>
            <a:endParaRPr lang="en-US" sz="1400" dirty="0"/>
          </a:p>
        </p:txBody>
      </p:sp>
      <p:sp>
        <p:nvSpPr>
          <p:cNvPr id="14" name="Text 12"/>
          <p:cNvSpPr/>
          <p:nvPr/>
        </p:nvSpPr>
        <p:spPr>
          <a:xfrm>
            <a:off x="6537960" y="2194560"/>
            <a:ext cx="4846320" cy="64008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2800" dirty="0">
                <a:solidFill>
                  <a:srgbClr val="102226"/>
                </a:solidFill>
                <a:latin typeface="Georgia" pitchFamily="34" charset="0"/>
                <a:ea typeface="Georgia" pitchFamily="34" charset="-122"/>
                <a:cs typeface="Georgia" pitchFamily="34" charset="-120"/>
              </a:rPr>
              <a:t>15–20 minutes</a:t>
            </a:r>
            <a:endParaRPr lang="en-US" sz="2800" dirty="0"/>
          </a:p>
        </p:txBody>
      </p:sp>
      <p:sp>
        <p:nvSpPr>
          <p:cNvPr id="15" name="Shape 13"/>
          <p:cNvSpPr/>
          <p:nvPr/>
        </p:nvSpPr>
        <p:spPr>
          <a:xfrm>
            <a:off x="6537960" y="2971800"/>
            <a:ext cx="4754880" cy="411480"/>
          </a:xfrm>
          <a:prstGeom prst="rect">
            <a:avLst/>
          </a:prstGeom>
          <a:solidFill>
            <a:srgbClr val="0F766E"/>
          </a:solidFill>
          <a:ln/>
        </p:spPr>
      </p:sp>
      <p:sp>
        <p:nvSpPr>
          <p:cNvPr id="16" name="Text 14"/>
          <p:cNvSpPr/>
          <p:nvPr/>
        </p:nvSpPr>
        <p:spPr>
          <a:xfrm>
            <a:off x="6537960" y="3611880"/>
            <a:ext cx="4754880" cy="16459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600" dirty="0">
                <a:solidFill>
                  <a:srgbClr val="5C6B6F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Longer run. Coil stays in the condensing window. Water leaves the house instead of the sofa.</a:t>
            </a:r>
            <a:endParaRPr lang="en-US" sz="1600" dirty="0"/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5">
    <p:bg>
      <p:bgPr>
        <a:solidFill>
          <a:srgbClr val="F3EEE4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548640" y="292608"/>
            <a:ext cx="7315200" cy="25603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100" spc="200" kern="0" dirty="0">
                <a:solidFill>
                  <a:srgbClr val="5C6B6F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04  —  AT HOME</a:t>
            </a:r>
            <a:endParaRPr lang="en-US" sz="1100" dirty="0"/>
          </a:p>
        </p:txBody>
      </p:sp>
      <p:sp>
        <p:nvSpPr>
          <p:cNvPr id="3" name="Text 1"/>
          <p:cNvSpPr/>
          <p:nvPr/>
        </p:nvSpPr>
        <p:spPr>
          <a:xfrm>
            <a:off x="548640" y="6446520"/>
            <a:ext cx="2011680" cy="219456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100" dirty="0">
                <a:solidFill>
                  <a:srgbClr val="5C6B6F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05 / 08</a:t>
            </a:r>
            <a:endParaRPr lang="en-US" sz="1100" dirty="0"/>
          </a:p>
        </p:txBody>
      </p:sp>
      <p:sp>
        <p:nvSpPr>
          <p:cNvPr id="4" name="Text 2"/>
          <p:cNvSpPr/>
          <p:nvPr/>
        </p:nvSpPr>
        <p:spPr>
          <a:xfrm>
            <a:off x="7436815" y="6446520"/>
            <a:ext cx="4114800" cy="219456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buNone/>
            </a:pPr>
            <a:r>
              <a:rPr lang="en-US" sz="1100" dirty="0">
                <a:solidFill>
                  <a:srgbClr val="5C6B6F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HOW YOU TELL</a:t>
            </a:r>
            <a:endParaRPr lang="en-US" sz="1100" dirty="0"/>
          </a:p>
        </p:txBody>
      </p:sp>
      <p:sp>
        <p:nvSpPr>
          <p:cNvPr id="5" name="Text 3"/>
          <p:cNvSpPr/>
          <p:nvPr/>
        </p:nvSpPr>
        <p:spPr>
          <a:xfrm>
            <a:off x="548640" y="777240"/>
            <a:ext cx="10972800" cy="5486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3000" dirty="0">
                <a:solidFill>
                  <a:srgbClr val="102226"/>
                </a:solidFill>
                <a:latin typeface="Georgia" pitchFamily="34" charset="0"/>
                <a:ea typeface="Georgia" pitchFamily="34" charset="-122"/>
                <a:cs typeface="Georgia" pitchFamily="34" charset="-120"/>
              </a:rPr>
              <a:t>You can see this without a load calc.</a:t>
            </a:r>
            <a:endParaRPr lang="en-US" sz="3000" dirty="0"/>
          </a:p>
        </p:txBody>
      </p:sp>
      <p:sp>
        <p:nvSpPr>
          <p:cNvPr id="6" name="Shape 4"/>
          <p:cNvSpPr/>
          <p:nvPr/>
        </p:nvSpPr>
        <p:spPr>
          <a:xfrm>
            <a:off x="640080" y="1645920"/>
            <a:ext cx="502920" cy="502920"/>
          </a:xfrm>
          <a:prstGeom prst="ellipse">
            <a:avLst/>
          </a:prstGeom>
          <a:solidFill>
            <a:srgbClr val="0F766E"/>
          </a:solidFill>
          <a:ln/>
        </p:spPr>
      </p:sp>
      <p:sp>
        <p:nvSpPr>
          <p:cNvPr id="7" name="Text 5"/>
          <p:cNvSpPr/>
          <p:nvPr/>
        </p:nvSpPr>
        <p:spPr>
          <a:xfrm>
            <a:off x="640080" y="1719072"/>
            <a:ext cx="502920" cy="36576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1600" dirty="0">
                <a:solidFill>
                  <a:srgbClr val="FFFDF8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1</a:t>
            </a:r>
            <a:endParaRPr lang="en-US" sz="1600" dirty="0"/>
          </a:p>
        </p:txBody>
      </p:sp>
      <p:sp>
        <p:nvSpPr>
          <p:cNvPr id="8" name="Text 6"/>
          <p:cNvSpPr/>
          <p:nvPr/>
        </p:nvSpPr>
        <p:spPr>
          <a:xfrm>
            <a:off x="1371600" y="1554480"/>
            <a:ext cx="9875520" cy="36576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2000" dirty="0">
                <a:solidFill>
                  <a:srgbClr val="102226"/>
                </a:solidFill>
                <a:latin typeface="Georgia" pitchFamily="34" charset="0"/>
                <a:ea typeface="Georgia" pitchFamily="34" charset="-122"/>
                <a:cs typeface="Georgia" pitchFamily="34" charset="-120"/>
              </a:rPr>
              <a:t>Hygrometer on an interior wall</a:t>
            </a:r>
            <a:endParaRPr lang="en-US" sz="2000" dirty="0"/>
          </a:p>
        </p:txBody>
      </p:sp>
      <p:sp>
        <p:nvSpPr>
          <p:cNvPr id="9" name="Text 7"/>
          <p:cNvSpPr/>
          <p:nvPr/>
        </p:nvSpPr>
        <p:spPr>
          <a:xfrm>
            <a:off x="1371600" y="1965960"/>
            <a:ext cx="9875520" cy="7772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600" dirty="0">
                <a:solidFill>
                  <a:srgbClr val="5C6B6F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Away from the supply vent and the slider. Target about 45–55% relative humidity (RH). Sustained above 60% is the action cue.</a:t>
            </a:r>
            <a:endParaRPr lang="en-US" sz="1600" dirty="0"/>
          </a:p>
        </p:txBody>
      </p:sp>
      <p:sp>
        <p:nvSpPr>
          <p:cNvPr id="10" name="Shape 8"/>
          <p:cNvSpPr/>
          <p:nvPr/>
        </p:nvSpPr>
        <p:spPr>
          <a:xfrm>
            <a:off x="640080" y="3108960"/>
            <a:ext cx="502920" cy="502920"/>
          </a:xfrm>
          <a:prstGeom prst="ellipse">
            <a:avLst/>
          </a:prstGeom>
          <a:solidFill>
            <a:srgbClr val="0F766E"/>
          </a:solidFill>
          <a:ln/>
        </p:spPr>
      </p:sp>
      <p:sp>
        <p:nvSpPr>
          <p:cNvPr id="11" name="Text 9"/>
          <p:cNvSpPr/>
          <p:nvPr/>
        </p:nvSpPr>
        <p:spPr>
          <a:xfrm>
            <a:off x="640080" y="3182112"/>
            <a:ext cx="502920" cy="36576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1600" dirty="0">
                <a:solidFill>
                  <a:srgbClr val="FFFDF8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2</a:t>
            </a:r>
            <a:endParaRPr lang="en-US" sz="1600" dirty="0"/>
          </a:p>
        </p:txBody>
      </p:sp>
      <p:sp>
        <p:nvSpPr>
          <p:cNvPr id="12" name="Text 10"/>
          <p:cNvSpPr/>
          <p:nvPr/>
        </p:nvSpPr>
        <p:spPr>
          <a:xfrm>
            <a:off x="1371600" y="3017520"/>
            <a:ext cx="9875520" cy="36576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2000" dirty="0">
                <a:solidFill>
                  <a:srgbClr val="102226"/>
                </a:solidFill>
                <a:latin typeface="Georgia" pitchFamily="34" charset="0"/>
                <a:ea typeface="Georgia" pitchFamily="34" charset="-122"/>
                <a:cs typeface="Georgia" pitchFamily="34" charset="-120"/>
              </a:rPr>
              <a:t>Watch one cooling cycle</a:t>
            </a:r>
            <a:endParaRPr lang="en-US" sz="2000" dirty="0"/>
          </a:p>
        </p:txBody>
      </p:sp>
      <p:sp>
        <p:nvSpPr>
          <p:cNvPr id="13" name="Text 11"/>
          <p:cNvSpPr/>
          <p:nvPr/>
        </p:nvSpPr>
        <p:spPr>
          <a:xfrm>
            <a:off x="1371600" y="3429000"/>
            <a:ext cx="9875520" cy="7772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600" dirty="0">
                <a:solidFill>
                  <a:srgbClr val="5C6B6F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If it hits setpoint and shuts off in under 10 minutes on a typical afternoon, the unit is likely oversized for that day.</a:t>
            </a:r>
            <a:endParaRPr lang="en-US" sz="1600" dirty="0"/>
          </a:p>
        </p:txBody>
      </p:sp>
      <p:sp>
        <p:nvSpPr>
          <p:cNvPr id="14" name="Shape 12"/>
          <p:cNvSpPr/>
          <p:nvPr/>
        </p:nvSpPr>
        <p:spPr>
          <a:xfrm>
            <a:off x="640080" y="4572000"/>
            <a:ext cx="502920" cy="502920"/>
          </a:xfrm>
          <a:prstGeom prst="ellipse">
            <a:avLst/>
          </a:prstGeom>
          <a:solidFill>
            <a:srgbClr val="0F766E"/>
          </a:solidFill>
          <a:ln/>
        </p:spPr>
      </p:sp>
      <p:sp>
        <p:nvSpPr>
          <p:cNvPr id="15" name="Text 13"/>
          <p:cNvSpPr/>
          <p:nvPr/>
        </p:nvSpPr>
        <p:spPr>
          <a:xfrm>
            <a:off x="640080" y="4645152"/>
            <a:ext cx="502920" cy="36576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1600" dirty="0">
                <a:solidFill>
                  <a:srgbClr val="FFFDF8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3</a:t>
            </a:r>
            <a:endParaRPr lang="en-US" sz="1600" dirty="0"/>
          </a:p>
        </p:txBody>
      </p:sp>
      <p:sp>
        <p:nvSpPr>
          <p:cNvPr id="16" name="Text 14"/>
          <p:cNvSpPr/>
          <p:nvPr/>
        </p:nvSpPr>
        <p:spPr>
          <a:xfrm>
            <a:off x="1371600" y="4480560"/>
            <a:ext cx="9875520" cy="36576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2000" dirty="0">
                <a:solidFill>
                  <a:srgbClr val="102226"/>
                </a:solidFill>
                <a:latin typeface="Georgia" pitchFamily="34" charset="0"/>
                <a:ea typeface="Georgia" pitchFamily="34" charset="-122"/>
                <a:cs typeface="Georgia" pitchFamily="34" charset="-120"/>
              </a:rPr>
              <a:t>Do not use the thermostat as a meter</a:t>
            </a:r>
            <a:endParaRPr lang="en-US" sz="2000" dirty="0"/>
          </a:p>
        </p:txBody>
      </p:sp>
      <p:sp>
        <p:nvSpPr>
          <p:cNvPr id="17" name="Text 15"/>
          <p:cNvSpPr/>
          <p:nvPr/>
        </p:nvSpPr>
        <p:spPr>
          <a:xfrm>
            <a:off x="1371600" y="4892040"/>
            <a:ext cx="9875520" cy="7772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600" dirty="0">
                <a:solidFill>
                  <a:srgbClr val="5C6B6F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Dropping to 68°F is not dehumidification. Fan ON re-evaporates a wet coil into the house. AUTO.</a:t>
            </a:r>
            <a:endParaRPr lang="en-US" sz="1600" dirty="0"/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6">
    <p:bg>
      <p:bgPr>
        <a:solidFill>
          <a:srgbClr val="F3EEE4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548640" y="292608"/>
            <a:ext cx="7315200" cy="25603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100" spc="200" kern="0" dirty="0">
                <a:solidFill>
                  <a:srgbClr val="5C6B6F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05  —  SIZING</a:t>
            </a:r>
            <a:endParaRPr lang="en-US" sz="1100" dirty="0"/>
          </a:p>
        </p:txBody>
      </p:sp>
      <p:sp>
        <p:nvSpPr>
          <p:cNvPr id="3" name="Text 1"/>
          <p:cNvSpPr/>
          <p:nvPr/>
        </p:nvSpPr>
        <p:spPr>
          <a:xfrm>
            <a:off x="548640" y="6446520"/>
            <a:ext cx="2011680" cy="219456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100" dirty="0">
                <a:solidFill>
                  <a:srgbClr val="5C6B6F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06 / 08</a:t>
            </a:r>
            <a:endParaRPr lang="en-US" sz="1100" dirty="0"/>
          </a:p>
        </p:txBody>
      </p:sp>
      <p:sp>
        <p:nvSpPr>
          <p:cNvPr id="4" name="Text 2"/>
          <p:cNvSpPr/>
          <p:nvPr/>
        </p:nvSpPr>
        <p:spPr>
          <a:xfrm>
            <a:off x="7436815" y="6446520"/>
            <a:ext cx="4114800" cy="219456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buNone/>
            </a:pPr>
            <a:r>
              <a:rPr lang="en-US" sz="1100" dirty="0">
                <a:solidFill>
                  <a:srgbClr val="5C6B6F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MANUAL J</a:t>
            </a:r>
            <a:endParaRPr lang="en-US" sz="1100" dirty="0"/>
          </a:p>
        </p:txBody>
      </p:sp>
      <p:sp>
        <p:nvSpPr>
          <p:cNvPr id="5" name="Text 3"/>
          <p:cNvSpPr/>
          <p:nvPr/>
        </p:nvSpPr>
        <p:spPr>
          <a:xfrm>
            <a:off x="548640" y="777240"/>
            <a:ext cx="10972800" cy="64008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2800" dirty="0">
                <a:solidFill>
                  <a:srgbClr val="102226"/>
                </a:solidFill>
                <a:latin typeface="Georgia" pitchFamily="34" charset="0"/>
                <a:ea typeface="Georgia" pitchFamily="34" charset="-122"/>
                <a:cs typeface="Georgia" pitchFamily="34" charset="-120"/>
              </a:rPr>
              <a:t>Ask for Manual J. Skip the square-foot banner.</a:t>
            </a:r>
            <a:endParaRPr lang="en-US" sz="2800" dirty="0"/>
          </a:p>
        </p:txBody>
      </p:sp>
      <p:sp>
        <p:nvSpPr>
          <p:cNvPr id="6" name="Shape 4"/>
          <p:cNvSpPr/>
          <p:nvPr/>
        </p:nvSpPr>
        <p:spPr>
          <a:xfrm>
            <a:off x="548640" y="1600200"/>
            <a:ext cx="5486400" cy="2011680"/>
          </a:xfrm>
          <a:prstGeom prst="rect">
            <a:avLst/>
          </a:prstGeom>
          <a:solidFill>
            <a:srgbClr val="FFFDF8"/>
          </a:solidFill>
          <a:ln/>
          <a:effectLst>
            <a:outerShdw sx="100000" sy="100000" kx="0" ky="0" algn="bl" rotWithShape="0" blurRad="101600" dist="25400" dir="8100000">
              <a:srgbClr val="102226">
                <a:alpha val="10000"/>
              </a:srgbClr>
            </a:outerShdw>
          </a:effectLst>
        </p:spPr>
      </p:sp>
      <p:sp>
        <p:nvSpPr>
          <p:cNvPr id="7" name="Shape 5"/>
          <p:cNvSpPr/>
          <p:nvPr/>
        </p:nvSpPr>
        <p:spPr>
          <a:xfrm>
            <a:off x="548640" y="1600200"/>
            <a:ext cx="109728" cy="2011680"/>
          </a:xfrm>
          <a:prstGeom prst="rect">
            <a:avLst/>
          </a:prstGeom>
          <a:solidFill>
            <a:srgbClr val="0F766E"/>
          </a:solidFill>
          <a:ln/>
        </p:spPr>
      </p:sp>
      <p:sp>
        <p:nvSpPr>
          <p:cNvPr id="8" name="Text 6"/>
          <p:cNvSpPr/>
          <p:nvPr/>
        </p:nvSpPr>
        <p:spPr>
          <a:xfrm>
            <a:off x="914400" y="1828800"/>
            <a:ext cx="4846320" cy="41148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2000" dirty="0">
                <a:solidFill>
                  <a:srgbClr val="102226"/>
                </a:solidFill>
                <a:latin typeface="Georgia" pitchFamily="34" charset="0"/>
                <a:ea typeface="Georgia" pitchFamily="34" charset="-122"/>
                <a:cs typeface="Georgia" pitchFamily="34" charset="-120"/>
              </a:rPr>
              <a:t>Manual J</a:t>
            </a:r>
            <a:endParaRPr lang="en-US" sz="2000" dirty="0"/>
          </a:p>
        </p:txBody>
      </p:sp>
      <p:sp>
        <p:nvSpPr>
          <p:cNvPr id="9" name="Text 7"/>
          <p:cNvSpPr/>
          <p:nvPr/>
        </p:nvSpPr>
        <p:spPr>
          <a:xfrm>
            <a:off x="914400" y="2331720"/>
            <a:ext cx="4846320" cy="105156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500" dirty="0">
                <a:solidFill>
                  <a:srgbClr val="5C6B6F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A room-by-room load. Windows, insulation, orientation, infiltration. Florida latent load is in the number.</a:t>
            </a:r>
            <a:endParaRPr lang="en-US" sz="1500" dirty="0"/>
          </a:p>
        </p:txBody>
      </p:sp>
      <p:sp>
        <p:nvSpPr>
          <p:cNvPr id="10" name="Shape 8"/>
          <p:cNvSpPr/>
          <p:nvPr/>
        </p:nvSpPr>
        <p:spPr>
          <a:xfrm>
            <a:off x="6309360" y="1600200"/>
            <a:ext cx="5486400" cy="2011680"/>
          </a:xfrm>
          <a:prstGeom prst="rect">
            <a:avLst/>
          </a:prstGeom>
          <a:solidFill>
            <a:srgbClr val="FFFDF8"/>
          </a:solidFill>
          <a:ln/>
          <a:effectLst>
            <a:outerShdw sx="100000" sy="100000" kx="0" ky="0" algn="bl" rotWithShape="0" blurRad="101600" dist="25400" dir="8100000">
              <a:srgbClr val="102226">
                <a:alpha val="10000"/>
              </a:srgbClr>
            </a:outerShdw>
          </a:effectLst>
        </p:spPr>
      </p:sp>
      <p:sp>
        <p:nvSpPr>
          <p:cNvPr id="11" name="Shape 9"/>
          <p:cNvSpPr/>
          <p:nvPr/>
        </p:nvSpPr>
        <p:spPr>
          <a:xfrm>
            <a:off x="6309360" y="1600200"/>
            <a:ext cx="109728" cy="2011680"/>
          </a:xfrm>
          <a:prstGeom prst="rect">
            <a:avLst/>
          </a:prstGeom>
          <a:solidFill>
            <a:srgbClr val="0F766E"/>
          </a:solidFill>
          <a:ln/>
        </p:spPr>
      </p:sp>
      <p:sp>
        <p:nvSpPr>
          <p:cNvPr id="12" name="Text 10"/>
          <p:cNvSpPr/>
          <p:nvPr/>
        </p:nvSpPr>
        <p:spPr>
          <a:xfrm>
            <a:off x="6675120" y="1828800"/>
            <a:ext cx="4846320" cy="41148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2000" dirty="0">
                <a:solidFill>
                  <a:srgbClr val="102226"/>
                </a:solidFill>
                <a:latin typeface="Georgia" pitchFamily="34" charset="0"/>
                <a:ea typeface="Georgia" pitchFamily="34" charset="-122"/>
                <a:cs typeface="Georgia" pitchFamily="34" charset="-120"/>
              </a:rPr>
              <a:t>Manual S</a:t>
            </a:r>
            <a:endParaRPr lang="en-US" sz="2000" dirty="0"/>
          </a:p>
        </p:txBody>
      </p:sp>
      <p:sp>
        <p:nvSpPr>
          <p:cNvPr id="13" name="Text 11"/>
          <p:cNvSpPr/>
          <p:nvPr/>
        </p:nvSpPr>
        <p:spPr>
          <a:xfrm>
            <a:off x="6675120" y="2331720"/>
            <a:ext cx="4846320" cy="105156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500" dirty="0">
                <a:solidFill>
                  <a:srgbClr val="5C6B6F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Picks the machine that matches that load. Total tons is not the same as latent capacity.</a:t>
            </a:r>
            <a:endParaRPr lang="en-US" sz="1500" dirty="0"/>
          </a:p>
        </p:txBody>
      </p:sp>
      <p:sp>
        <p:nvSpPr>
          <p:cNvPr id="14" name="Shape 12"/>
          <p:cNvSpPr/>
          <p:nvPr/>
        </p:nvSpPr>
        <p:spPr>
          <a:xfrm>
            <a:off x="548640" y="3794760"/>
            <a:ext cx="5486400" cy="2011680"/>
          </a:xfrm>
          <a:prstGeom prst="rect">
            <a:avLst/>
          </a:prstGeom>
          <a:solidFill>
            <a:srgbClr val="FFFDF8"/>
          </a:solidFill>
          <a:ln/>
          <a:effectLst>
            <a:outerShdw sx="100000" sy="100000" kx="0" ky="0" algn="bl" rotWithShape="0" blurRad="101600" dist="25400" dir="8100000">
              <a:srgbClr val="102226">
                <a:alpha val="10000"/>
              </a:srgbClr>
            </a:outerShdw>
          </a:effectLst>
        </p:spPr>
      </p:sp>
      <p:sp>
        <p:nvSpPr>
          <p:cNvPr id="15" name="Shape 13"/>
          <p:cNvSpPr/>
          <p:nvPr/>
        </p:nvSpPr>
        <p:spPr>
          <a:xfrm>
            <a:off x="548640" y="3794760"/>
            <a:ext cx="109728" cy="2011680"/>
          </a:xfrm>
          <a:prstGeom prst="rect">
            <a:avLst/>
          </a:prstGeom>
          <a:solidFill>
            <a:srgbClr val="0F766E"/>
          </a:solidFill>
          <a:ln/>
        </p:spPr>
      </p:sp>
      <p:sp>
        <p:nvSpPr>
          <p:cNvPr id="16" name="Text 14"/>
          <p:cNvSpPr/>
          <p:nvPr/>
        </p:nvSpPr>
        <p:spPr>
          <a:xfrm>
            <a:off x="914400" y="4023360"/>
            <a:ext cx="4846320" cy="41148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2000" dirty="0">
                <a:solidFill>
                  <a:srgbClr val="102226"/>
                </a:solidFill>
                <a:latin typeface="Georgia" pitchFamily="34" charset="0"/>
                <a:ea typeface="Georgia" pitchFamily="34" charset="-122"/>
                <a:cs typeface="Georgia" pitchFamily="34" charset="-120"/>
              </a:rPr>
              <a:t>Fan AUTO</a:t>
            </a:r>
            <a:endParaRPr lang="en-US" sz="2000" dirty="0"/>
          </a:p>
        </p:txBody>
      </p:sp>
      <p:sp>
        <p:nvSpPr>
          <p:cNvPr id="17" name="Text 15"/>
          <p:cNvSpPr/>
          <p:nvPr/>
        </p:nvSpPr>
        <p:spPr>
          <a:xfrm>
            <a:off x="914400" y="4526280"/>
            <a:ext cx="4846320" cy="105156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500" dirty="0">
                <a:solidFill>
                  <a:srgbClr val="5C6B6F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Fan ON after a cycle blows wet-coil air back into the rooms. AUTO lets the coil drain.</a:t>
            </a:r>
            <a:endParaRPr lang="en-US" sz="1500" dirty="0"/>
          </a:p>
        </p:txBody>
      </p:sp>
      <p:sp>
        <p:nvSpPr>
          <p:cNvPr id="18" name="Shape 16"/>
          <p:cNvSpPr/>
          <p:nvPr/>
        </p:nvSpPr>
        <p:spPr>
          <a:xfrm>
            <a:off x="6309360" y="3794760"/>
            <a:ext cx="5486400" cy="2011680"/>
          </a:xfrm>
          <a:prstGeom prst="rect">
            <a:avLst/>
          </a:prstGeom>
          <a:solidFill>
            <a:srgbClr val="FFFDF8"/>
          </a:solidFill>
          <a:ln/>
          <a:effectLst>
            <a:outerShdw sx="100000" sy="100000" kx="0" ky="0" algn="bl" rotWithShape="0" blurRad="101600" dist="25400" dir="8100000">
              <a:srgbClr val="102226">
                <a:alpha val="10000"/>
              </a:srgbClr>
            </a:outerShdw>
          </a:effectLst>
        </p:spPr>
      </p:sp>
      <p:sp>
        <p:nvSpPr>
          <p:cNvPr id="19" name="Shape 17"/>
          <p:cNvSpPr/>
          <p:nvPr/>
        </p:nvSpPr>
        <p:spPr>
          <a:xfrm>
            <a:off x="6309360" y="3794760"/>
            <a:ext cx="109728" cy="2011680"/>
          </a:xfrm>
          <a:prstGeom prst="rect">
            <a:avLst/>
          </a:prstGeom>
          <a:solidFill>
            <a:srgbClr val="0F766E"/>
          </a:solidFill>
          <a:ln/>
        </p:spPr>
      </p:sp>
      <p:sp>
        <p:nvSpPr>
          <p:cNvPr id="20" name="Text 18"/>
          <p:cNvSpPr/>
          <p:nvPr/>
        </p:nvSpPr>
        <p:spPr>
          <a:xfrm>
            <a:off x="6675120" y="4023360"/>
            <a:ext cx="4846320" cy="41148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2000" dirty="0">
                <a:solidFill>
                  <a:srgbClr val="102226"/>
                </a:solidFill>
                <a:latin typeface="Georgia" pitchFamily="34" charset="0"/>
                <a:ea typeface="Georgia" pitchFamily="34" charset="-122"/>
                <a:cs typeface="Georgia" pitchFamily="34" charset="-120"/>
              </a:rPr>
              <a:t>Data plate</a:t>
            </a:r>
            <a:endParaRPr lang="en-US" sz="2000" dirty="0"/>
          </a:p>
        </p:txBody>
      </p:sp>
      <p:sp>
        <p:nvSpPr>
          <p:cNvPr id="21" name="Text 19"/>
          <p:cNvSpPr/>
          <p:nvPr/>
        </p:nvSpPr>
        <p:spPr>
          <a:xfrm>
            <a:off x="6675120" y="4526280"/>
            <a:ext cx="4846320" cy="105156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500" dirty="0">
                <a:solidFill>
                  <a:srgbClr val="5C6B6F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Read tons vs square feet as a first check. Then log relative humidity (RH). A contractor finishes the calc.</a:t>
            </a:r>
            <a:endParaRPr lang="en-US" sz="1500" dirty="0"/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7">
    <p:bg>
      <p:bgPr>
        <a:solidFill>
          <a:srgbClr val="F3EEE4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548640" y="292608"/>
            <a:ext cx="7315200" cy="25603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100" spc="200" kern="0" dirty="0">
                <a:solidFill>
                  <a:srgbClr val="5C6B6F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06  —  BACKSTOP</a:t>
            </a:r>
            <a:endParaRPr lang="en-US" sz="1100" dirty="0"/>
          </a:p>
        </p:txBody>
      </p:sp>
      <p:sp>
        <p:nvSpPr>
          <p:cNvPr id="3" name="Text 1"/>
          <p:cNvSpPr/>
          <p:nvPr/>
        </p:nvSpPr>
        <p:spPr>
          <a:xfrm>
            <a:off x="548640" y="6446520"/>
            <a:ext cx="2011680" cy="219456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100" dirty="0">
                <a:solidFill>
                  <a:srgbClr val="5C6B6F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07 / 08</a:t>
            </a:r>
            <a:endParaRPr lang="en-US" sz="1100" dirty="0"/>
          </a:p>
        </p:txBody>
      </p:sp>
      <p:sp>
        <p:nvSpPr>
          <p:cNvPr id="4" name="Text 2"/>
          <p:cNvSpPr/>
          <p:nvPr/>
        </p:nvSpPr>
        <p:spPr>
          <a:xfrm>
            <a:off x="7436815" y="6446520"/>
            <a:ext cx="4114800" cy="219456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buNone/>
            </a:pPr>
            <a:r>
              <a:rPr lang="en-US" sz="1100" dirty="0">
                <a:solidFill>
                  <a:srgbClr val="5C6B6F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WHEN AC LOSES</a:t>
            </a:r>
            <a:endParaRPr lang="en-US" sz="1100" dirty="0"/>
          </a:p>
        </p:txBody>
      </p:sp>
      <p:sp>
        <p:nvSpPr>
          <p:cNvPr id="5" name="Text 3"/>
          <p:cNvSpPr/>
          <p:nvPr/>
        </p:nvSpPr>
        <p:spPr>
          <a:xfrm>
            <a:off x="548640" y="777240"/>
            <a:ext cx="10972800" cy="59436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3000" dirty="0">
                <a:solidFill>
                  <a:srgbClr val="102226"/>
                </a:solidFill>
                <a:latin typeface="Georgia" pitchFamily="34" charset="0"/>
                <a:ea typeface="Georgia" pitchFamily="34" charset="-122"/>
                <a:cs typeface="Georgia" pitchFamily="34" charset="-120"/>
              </a:rPr>
              <a:t>Right-size first. Then backstop the grains.</a:t>
            </a:r>
            <a:endParaRPr lang="en-US" sz="3000" dirty="0"/>
          </a:p>
        </p:txBody>
      </p:sp>
      <p:sp>
        <p:nvSpPr>
          <p:cNvPr id="6" name="Text 4"/>
          <p:cNvSpPr/>
          <p:nvPr/>
        </p:nvSpPr>
        <p:spPr>
          <a:xfrm>
            <a:off x="548640" y="1463040"/>
            <a:ext cx="10972800" cy="11887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800" dirty="0">
                <a:solidFill>
                  <a:srgbClr val="5C6B6F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Mild rainy days, shoulder season, and empty houses: the compressor barely runs. No runtime, no wringing. A dedicated dehumidifier keeps working on a humidistat, drained continuously — not a bucket.</a:t>
            </a:r>
            <a:endParaRPr lang="en-US" sz="1800" dirty="0"/>
          </a:p>
        </p:txBody>
      </p:sp>
      <p:sp>
        <p:nvSpPr>
          <p:cNvPr id="7" name="Shape 5"/>
          <p:cNvSpPr/>
          <p:nvPr/>
        </p:nvSpPr>
        <p:spPr>
          <a:xfrm>
            <a:off x="548640" y="2880360"/>
            <a:ext cx="11064240" cy="2926080"/>
          </a:xfrm>
          <a:prstGeom prst="rect">
            <a:avLst/>
          </a:prstGeom>
          <a:solidFill>
            <a:srgbClr val="FFFDF8"/>
          </a:solidFill>
          <a:ln/>
          <a:effectLst>
            <a:outerShdw sx="100000" sy="100000" kx="0" ky="0" algn="bl" rotWithShape="0" blurRad="101600" dist="25400" dir="8100000">
              <a:srgbClr val="102226">
                <a:alpha val="10000"/>
              </a:srgbClr>
            </a:outerShdw>
          </a:effectLst>
        </p:spPr>
      </p:sp>
      <p:sp>
        <p:nvSpPr>
          <p:cNvPr id="8" name="Text 6"/>
          <p:cNvSpPr/>
          <p:nvPr/>
        </p:nvSpPr>
        <p:spPr>
          <a:xfrm>
            <a:off x="914400" y="3108960"/>
            <a:ext cx="10058400" cy="36576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400" dirty="0">
                <a:solidFill>
                  <a:srgbClr val="B45309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Do not</a:t>
            </a:r>
            <a:endParaRPr lang="en-US" sz="1400" dirty="0"/>
          </a:p>
        </p:txBody>
      </p:sp>
      <p:sp>
        <p:nvSpPr>
          <p:cNvPr id="9" name="Text 7"/>
          <p:cNvSpPr/>
          <p:nvPr/>
        </p:nvSpPr>
        <p:spPr>
          <a:xfrm>
            <a:off x="914400" y="3566160"/>
            <a:ext cx="10241280" cy="19202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800" dirty="0">
                <a:solidFill>
                  <a:srgbClr val="102226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Do not size the next AC from a square-foot banner.</a:t>
            </a:r>
            <a:endParaRPr lang="en-US" sz="1800" dirty="0"/>
          </a:p>
          <a:p>
            <a:pPr indent="0" marL="0">
              <a:buNone/>
            </a:pPr>
            <a:r>
              <a:rPr lang="en-US" sz="1800" dirty="0">
                <a:solidFill>
                  <a:srgbClr val="102226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Do not drop the thermostat to 68°F and call it humidity control.</a:t>
            </a:r>
            <a:endParaRPr lang="en-US" sz="1800" dirty="0"/>
          </a:p>
          <a:p>
            <a:pPr indent="0" marL="0">
              <a:buNone/>
            </a:pPr>
            <a:r>
              <a:rPr lang="en-US" sz="1800" dirty="0">
                <a:solidFill>
                  <a:srgbClr val="102226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Do not run the fan ON all day.</a:t>
            </a:r>
            <a:endParaRPr lang="en-US" sz="1800" dirty="0"/>
          </a:p>
          <a:p>
            <a:pPr indent="0" marL="0">
              <a:buNone/>
            </a:pPr>
            <a:r>
              <a:rPr lang="en-US" sz="1800" dirty="0">
                <a:solidFill>
                  <a:srgbClr val="102226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Do not skip the hygrometer.</a:t>
            </a:r>
            <a:endParaRPr lang="en-US" sz="1800" dirty="0"/>
          </a:p>
        </p:txBody>
      </p:sp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8">
    <p:bg>
      <p:bgPr>
        <a:solidFill>
          <a:srgbClr val="F3EEE4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548640" y="292608"/>
            <a:ext cx="7315200" cy="25603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100" spc="200" kern="0" dirty="0">
                <a:solidFill>
                  <a:srgbClr val="5C6B6F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07  —  RUN THIS</a:t>
            </a:r>
            <a:endParaRPr lang="en-US" sz="1100" dirty="0"/>
          </a:p>
        </p:txBody>
      </p:sp>
      <p:sp>
        <p:nvSpPr>
          <p:cNvPr id="3" name="Text 1"/>
          <p:cNvSpPr/>
          <p:nvPr/>
        </p:nvSpPr>
        <p:spPr>
          <a:xfrm>
            <a:off x="548640" y="6446520"/>
            <a:ext cx="2011680" cy="219456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100" dirty="0">
                <a:solidFill>
                  <a:srgbClr val="5C6B6F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08 / 08</a:t>
            </a:r>
            <a:endParaRPr lang="en-US" sz="1100" dirty="0"/>
          </a:p>
        </p:txBody>
      </p:sp>
      <p:sp>
        <p:nvSpPr>
          <p:cNvPr id="4" name="Text 2"/>
          <p:cNvSpPr/>
          <p:nvPr/>
        </p:nvSpPr>
        <p:spPr>
          <a:xfrm>
            <a:off x="7436815" y="6446520"/>
            <a:ext cx="4114800" cy="219456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buNone/>
            </a:pPr>
            <a:r>
              <a:rPr lang="en-US" sz="1100" dirty="0">
                <a:solidFill>
                  <a:srgbClr val="5C6B6F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FLORIDADAMP</a:t>
            </a:r>
            <a:endParaRPr lang="en-US" sz="1100" dirty="0"/>
          </a:p>
        </p:txBody>
      </p:sp>
      <p:sp>
        <p:nvSpPr>
          <p:cNvPr id="5" name="Text 3"/>
          <p:cNvSpPr/>
          <p:nvPr/>
        </p:nvSpPr>
        <p:spPr>
          <a:xfrm>
            <a:off x="548640" y="777240"/>
            <a:ext cx="10972800" cy="5486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3200" dirty="0">
                <a:solidFill>
                  <a:srgbClr val="102226"/>
                </a:solidFill>
                <a:latin typeface="Georgia" pitchFamily="34" charset="0"/>
                <a:ea typeface="Georgia" pitchFamily="34" charset="-122"/>
                <a:cs typeface="Georgia" pitchFamily="34" charset="-120"/>
              </a:rPr>
              <a:t>Three checks this week.</a:t>
            </a:r>
            <a:endParaRPr lang="en-US" sz="3200" dirty="0"/>
          </a:p>
        </p:txBody>
      </p:sp>
      <p:sp>
        <p:nvSpPr>
          <p:cNvPr id="6" name="Text 4"/>
          <p:cNvSpPr/>
          <p:nvPr/>
        </p:nvSpPr>
        <p:spPr>
          <a:xfrm>
            <a:off x="548640" y="1508760"/>
            <a:ext cx="1097280" cy="457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2200" dirty="0">
                <a:solidFill>
                  <a:srgbClr val="0F766E"/>
                </a:solidFill>
                <a:latin typeface="Georgia" pitchFamily="34" charset="0"/>
                <a:ea typeface="Georgia" pitchFamily="34" charset="-122"/>
                <a:cs typeface="Georgia" pitchFamily="34" charset="-120"/>
              </a:rPr>
              <a:t>01</a:t>
            </a:r>
            <a:endParaRPr lang="en-US" sz="2200" dirty="0"/>
          </a:p>
        </p:txBody>
      </p:sp>
      <p:sp>
        <p:nvSpPr>
          <p:cNvPr id="7" name="Text 5"/>
          <p:cNvSpPr/>
          <p:nvPr/>
        </p:nvSpPr>
        <p:spPr>
          <a:xfrm>
            <a:off x="1828800" y="1508760"/>
            <a:ext cx="9601200" cy="41148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2000" dirty="0">
                <a:solidFill>
                  <a:srgbClr val="102226"/>
                </a:solidFill>
                <a:latin typeface="Georgia" pitchFamily="34" charset="0"/>
                <a:ea typeface="Georgia" pitchFamily="34" charset="-122"/>
                <a:cs typeface="Georgia" pitchFamily="34" charset="-120"/>
              </a:rPr>
              <a:t>Log relative humidity (RH)</a:t>
            </a:r>
            <a:endParaRPr lang="en-US" sz="2000" dirty="0"/>
          </a:p>
        </p:txBody>
      </p:sp>
      <p:sp>
        <p:nvSpPr>
          <p:cNvPr id="8" name="Text 6"/>
          <p:cNvSpPr/>
          <p:nvPr/>
        </p:nvSpPr>
        <p:spPr>
          <a:xfrm>
            <a:off x="1828800" y="1965960"/>
            <a:ext cx="9601200" cy="64008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600" dirty="0">
                <a:solidFill>
                  <a:srgbClr val="5C6B6F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Interior wall, morning and late afternoon, seven days, normal setpoint 74–76°F.</a:t>
            </a:r>
            <a:endParaRPr lang="en-US" sz="1600" dirty="0"/>
          </a:p>
        </p:txBody>
      </p:sp>
      <p:sp>
        <p:nvSpPr>
          <p:cNvPr id="9" name="Text 7"/>
          <p:cNvSpPr/>
          <p:nvPr/>
        </p:nvSpPr>
        <p:spPr>
          <a:xfrm>
            <a:off x="548640" y="2880360"/>
            <a:ext cx="1097280" cy="457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2200" dirty="0">
                <a:solidFill>
                  <a:srgbClr val="0F766E"/>
                </a:solidFill>
                <a:latin typeface="Georgia" pitchFamily="34" charset="0"/>
                <a:ea typeface="Georgia" pitchFamily="34" charset="-122"/>
                <a:cs typeface="Georgia" pitchFamily="34" charset="-120"/>
              </a:rPr>
              <a:t>02</a:t>
            </a:r>
            <a:endParaRPr lang="en-US" sz="2200" dirty="0"/>
          </a:p>
        </p:txBody>
      </p:sp>
      <p:sp>
        <p:nvSpPr>
          <p:cNvPr id="10" name="Text 8"/>
          <p:cNvSpPr/>
          <p:nvPr/>
        </p:nvSpPr>
        <p:spPr>
          <a:xfrm>
            <a:off x="1828800" y="2880360"/>
            <a:ext cx="9601200" cy="41148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2000" dirty="0">
                <a:solidFill>
                  <a:srgbClr val="102226"/>
                </a:solidFill>
                <a:latin typeface="Georgia" pitchFamily="34" charset="0"/>
                <a:ea typeface="Georgia" pitchFamily="34" charset="-122"/>
                <a:cs typeface="Georgia" pitchFamily="34" charset="-120"/>
              </a:rPr>
              <a:t>Time a cooling cycle</a:t>
            </a:r>
            <a:endParaRPr lang="en-US" sz="2000" dirty="0"/>
          </a:p>
        </p:txBody>
      </p:sp>
      <p:sp>
        <p:nvSpPr>
          <p:cNvPr id="11" name="Text 9"/>
          <p:cNvSpPr/>
          <p:nvPr/>
        </p:nvSpPr>
        <p:spPr>
          <a:xfrm>
            <a:off x="1828800" y="3337560"/>
            <a:ext cx="9601200" cy="64008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600" dirty="0">
                <a:solidFill>
                  <a:srgbClr val="5C6B6F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If it is off in under 10 minutes while the hygrometer sits above 60%, the machine is cooling faster than it dries.</a:t>
            </a:r>
            <a:endParaRPr lang="en-US" sz="1600" dirty="0"/>
          </a:p>
        </p:txBody>
      </p:sp>
      <p:sp>
        <p:nvSpPr>
          <p:cNvPr id="12" name="Text 10"/>
          <p:cNvSpPr/>
          <p:nvPr/>
        </p:nvSpPr>
        <p:spPr>
          <a:xfrm>
            <a:off x="548640" y="4251960"/>
            <a:ext cx="1097280" cy="457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2200" dirty="0">
                <a:solidFill>
                  <a:srgbClr val="0F766E"/>
                </a:solidFill>
                <a:latin typeface="Georgia" pitchFamily="34" charset="0"/>
                <a:ea typeface="Georgia" pitchFamily="34" charset="-122"/>
                <a:cs typeface="Georgia" pitchFamily="34" charset="-120"/>
              </a:rPr>
              <a:t>03</a:t>
            </a:r>
            <a:endParaRPr lang="en-US" sz="2200" dirty="0"/>
          </a:p>
        </p:txBody>
      </p:sp>
      <p:sp>
        <p:nvSpPr>
          <p:cNvPr id="13" name="Text 11"/>
          <p:cNvSpPr/>
          <p:nvPr/>
        </p:nvSpPr>
        <p:spPr>
          <a:xfrm>
            <a:off x="1828800" y="4251960"/>
            <a:ext cx="9601200" cy="41148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2000" dirty="0">
                <a:solidFill>
                  <a:srgbClr val="102226"/>
                </a:solidFill>
                <a:latin typeface="Georgia" pitchFamily="34" charset="0"/>
                <a:ea typeface="Georgia" pitchFamily="34" charset="-122"/>
                <a:cs typeface="Georgia" pitchFamily="34" charset="-120"/>
              </a:rPr>
              <a:t>Then size the backstop</a:t>
            </a:r>
            <a:endParaRPr lang="en-US" sz="2000" dirty="0"/>
          </a:p>
        </p:txBody>
      </p:sp>
      <p:sp>
        <p:nvSpPr>
          <p:cNvPr id="14" name="Text 12"/>
          <p:cNvSpPr/>
          <p:nvPr/>
        </p:nvSpPr>
        <p:spPr>
          <a:xfrm>
            <a:off x="1828800" y="4709160"/>
            <a:ext cx="9601200" cy="64008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600" dirty="0">
                <a:solidFill>
                  <a:srgbClr val="5C6B6F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Keep AUTO. Ask for Manual J on the next changeout. See floridadamp.com/fl-dehumidifier/measure/</a:t>
            </a:r>
            <a:endParaRPr lang="en-US" sz="1600" dirty="0"/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0</TotalTime>
  <Words>0</Words>
  <Application>Microsoft Office PowerPoint</Application>
  <PresentationFormat>On-screen Show (16:9)</PresentationFormat>
  <Paragraphs>0</Paragraphs>
  <Slides>8</Slides>
  <Notes>8</Notes>
  <HiddenSlides>0</HiddenSlides>
  <MMClips>0</MMClips>
  <ScaleCrop>false</ScaleCrop>
  <HeadingPairs>
    <vt:vector size="6" baseType="variant">
      <vt:variant>
        <vt:lpstr>Fonts Used</vt:lpstr>
      </vt:variant>
      <vt:variant>
        <vt:i4>2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8</vt:i4>
      </vt:variant>
    </vt:vector>
  </HeadingPairs>
  <TitlesOfParts>
    <vt:vector size="11" baseType="lpstr">
      <vt:lpstr>Arial</vt:lpstr>
      <vt:lpstr>Calibri</vt:lpstr>
      <vt:lpstr>Office Theme</vt:lpstr>
      <vt:lpstr>Slide 1</vt:lpstr>
      <vt:lpstr>Slide 2</vt:lpstr>
      <vt:lpstr>Slide 3</vt:lpstr>
      <vt:lpstr>Slide 4</vt:lpstr>
      <vt:lpstr>Slide 5</vt:lpstr>
      <vt:lpstr>Slide 6</vt:lpstr>
      <vt:lpstr>Slide 7</vt:lpstr>
      <vt:lpstr>Slide 8</vt:lpstr>
    </vt:vector>
  </TitlesOfParts>
  <Company>FloridaDamp</Company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Right-size the AC. Let it wring the air.</dc:title>
  <dc:subject>PptxGenJS Presentation</dc:subject>
  <dc:creator>Reed Lang / FloridaDamp</dc:creator>
  <cp:lastModifiedBy>Reed Lang / FloridaDamp</cp:lastModifiedBy>
  <cp:revision>1</cp:revision>
  <dcterms:created xsi:type="dcterms:W3CDTF">2026-09-12T17:01:32Z</dcterms:created>
  <dcterms:modified xsi:type="dcterms:W3CDTF">2026-09-12T17:01:32Z</dcterms:modified>
</cp:coreProperties>
</file>